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1" r:id="rId3"/>
    <p:sldId id="292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88754E8F-D1B7-4EC6-BF36-017A4E8CF688}"/>
    <pc:docChg chg="delSld">
      <pc:chgData name="Weaver, Adelyn" userId="de4deace-e7eb-4662-9c1a-11696a47ec21" providerId="ADAL" clId="{88754E8F-D1B7-4EC6-BF36-017A4E8CF688}" dt="2025-10-01T19:25:29.479" v="43" actId="47"/>
      <pc:docMkLst>
        <pc:docMk/>
      </pc:docMkLst>
      <pc:sldChg chg="del">
        <pc:chgData name="Weaver, Adelyn" userId="de4deace-e7eb-4662-9c1a-11696a47ec21" providerId="ADAL" clId="{88754E8F-D1B7-4EC6-BF36-017A4E8CF688}" dt="2025-10-01T19:24:31.532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88754E8F-D1B7-4EC6-BF36-017A4E8CF688}" dt="2025-10-01T19:24:32.832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88754E8F-D1B7-4EC6-BF36-017A4E8CF688}" dt="2025-10-01T19:24:32.383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88754E8F-D1B7-4EC6-BF36-017A4E8CF688}" dt="2025-10-01T19:24:33.472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88754E8F-D1B7-4EC6-BF36-017A4E8CF688}" dt="2025-10-01T19:24:33.956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88754E8F-D1B7-4EC6-BF36-017A4E8CF688}" dt="2025-10-01T19:24:34.385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88754E8F-D1B7-4EC6-BF36-017A4E8CF688}" dt="2025-10-01T19:24:34.798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88754E8F-D1B7-4EC6-BF36-017A4E8CF688}" dt="2025-10-01T19:24:35.509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88754E8F-D1B7-4EC6-BF36-017A4E8CF688}" dt="2025-10-01T19:24:36.162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88754E8F-D1B7-4EC6-BF36-017A4E8CF688}" dt="2025-10-01T19:24:36.462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88754E8F-D1B7-4EC6-BF36-017A4E8CF688}" dt="2025-10-01T19:24:36.934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88754E8F-D1B7-4EC6-BF36-017A4E8CF688}" dt="2025-10-01T19:24:37.239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88754E8F-D1B7-4EC6-BF36-017A4E8CF688}" dt="2025-10-01T19:24:37.771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88754E8F-D1B7-4EC6-BF36-017A4E8CF688}" dt="2025-10-01T19:24:38.109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88754E8F-D1B7-4EC6-BF36-017A4E8CF688}" dt="2025-10-01T19:24:38.766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88754E8F-D1B7-4EC6-BF36-017A4E8CF688}" dt="2025-10-01T19:24:39.635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88754E8F-D1B7-4EC6-BF36-017A4E8CF688}" dt="2025-10-01T19:24:39.949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88754E8F-D1B7-4EC6-BF36-017A4E8CF688}" dt="2025-10-01T19:24:40.293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88754E8F-D1B7-4EC6-BF36-017A4E8CF688}" dt="2025-10-01T19:24:40.628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88754E8F-D1B7-4EC6-BF36-017A4E8CF688}" dt="2025-10-01T19:24:41.051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88754E8F-D1B7-4EC6-BF36-017A4E8CF688}" dt="2025-10-01T19:24:41.586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88754E8F-D1B7-4EC6-BF36-017A4E8CF688}" dt="2025-10-01T19:24:43.485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88754E8F-D1B7-4EC6-BF36-017A4E8CF688}" dt="2025-10-01T19:24:45.853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88754E8F-D1B7-4EC6-BF36-017A4E8CF688}" dt="2025-10-01T19:24:45.124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88754E8F-D1B7-4EC6-BF36-017A4E8CF688}" dt="2025-10-01T19:24:58.426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88754E8F-D1B7-4EC6-BF36-017A4E8CF688}" dt="2025-10-01T19:24:38.455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88754E8F-D1B7-4EC6-BF36-017A4E8CF688}" dt="2025-10-01T19:24:59.102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88754E8F-D1B7-4EC6-BF36-017A4E8CF688}" dt="2025-10-01T19:24:59.800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88754E8F-D1B7-4EC6-BF36-017A4E8CF688}" dt="2025-10-01T19:25:03.171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88754E8F-D1B7-4EC6-BF36-017A4E8CF688}" dt="2025-10-01T19:25:03.685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88754E8F-D1B7-4EC6-BF36-017A4E8CF688}" dt="2025-10-01T19:25:17.411" v="3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88754E8F-D1B7-4EC6-BF36-017A4E8CF688}" dt="2025-10-01T19:25:18.899" v="36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88754E8F-D1B7-4EC6-BF36-017A4E8CF688}" dt="2025-10-01T19:25:20.585" v="37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88754E8F-D1B7-4EC6-BF36-017A4E8CF688}" dt="2025-10-01T19:25:29.479" v="43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88754E8F-D1B7-4EC6-BF36-017A4E8CF688}" dt="2025-10-01T19:25:28.110" v="42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88754E8F-D1B7-4EC6-BF36-017A4E8CF688}" dt="2025-10-01T19:25:27.629" v="41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88754E8F-D1B7-4EC6-BF36-017A4E8CF688}" dt="2025-10-01T19:25:27.277" v="40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88754E8F-D1B7-4EC6-BF36-017A4E8CF688}" dt="2025-10-01T19:24:44.635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88754E8F-D1B7-4EC6-BF36-017A4E8CF688}" dt="2025-10-01T19:24:44.064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88754E8F-D1B7-4EC6-BF36-017A4E8CF688}" dt="2025-10-01T19:24:43.161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88754E8F-D1B7-4EC6-BF36-017A4E8CF688}" dt="2025-10-01T19:25:18.373" v="35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88754E8F-D1B7-4EC6-BF36-017A4E8CF688}" dt="2025-10-01T19:25:17.790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88754E8F-D1B7-4EC6-BF36-017A4E8CF688}" dt="2025-10-01T19:25:26.890" v="39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88754E8F-D1B7-4EC6-BF36-017A4E8CF688}" dt="2025-10-01T19:25:26.296" v="38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B5EB1-0C5C-597F-4CFA-0AF826451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7D454F-AAE3-E3BB-DC8A-7E24EC5DF67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F5FD5E94-B37F-F2DE-9654-F3DAF91AD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85B7107-36D3-F382-29C3-62CFDACBA52F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Procrastination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DDC702-B1F3-1111-9E22-D1D0B923CE19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682FAA-F50F-0848-1263-C25DA1087062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9BC232-92DD-71D4-8129-90979CEA685C}"/>
              </a:ext>
            </a:extLst>
          </p:cNvPr>
          <p:cNvSpPr/>
          <p:nvPr/>
        </p:nvSpPr>
        <p:spPr>
          <a:xfrm>
            <a:off x="454164" y="271928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56436F-105F-4638-DD09-E776B81CFC11}"/>
              </a:ext>
            </a:extLst>
          </p:cNvPr>
          <p:cNvSpPr/>
          <p:nvPr/>
        </p:nvSpPr>
        <p:spPr>
          <a:xfrm>
            <a:off x="454164" y="325460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5A1ECB-906D-AFBB-5FFB-5CEC66E9F6D5}"/>
              </a:ext>
            </a:extLst>
          </p:cNvPr>
          <p:cNvSpPr/>
          <p:nvPr/>
        </p:nvSpPr>
        <p:spPr>
          <a:xfrm>
            <a:off x="454164" y="378992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5F2006-79B6-411D-CAD6-941329355943}"/>
              </a:ext>
            </a:extLst>
          </p:cNvPr>
          <p:cNvSpPr/>
          <p:nvPr/>
        </p:nvSpPr>
        <p:spPr>
          <a:xfrm>
            <a:off x="454164" y="432524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EA5AF5-C916-D5D5-D3E1-CECE54BDEB46}"/>
              </a:ext>
            </a:extLst>
          </p:cNvPr>
          <p:cNvSpPr/>
          <p:nvPr/>
        </p:nvSpPr>
        <p:spPr>
          <a:xfrm>
            <a:off x="454164" y="486056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9074F53-41E9-5469-D23F-E9B411F33FD3}"/>
              </a:ext>
            </a:extLst>
          </p:cNvPr>
          <p:cNvSpPr/>
          <p:nvPr/>
        </p:nvSpPr>
        <p:spPr>
          <a:xfrm>
            <a:off x="4073664" y="271928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B41CF4-3460-381F-9610-5F96B3BB711E}"/>
              </a:ext>
            </a:extLst>
          </p:cNvPr>
          <p:cNvSpPr/>
          <p:nvPr/>
        </p:nvSpPr>
        <p:spPr>
          <a:xfrm>
            <a:off x="4073664" y="325460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7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C5A32D-0751-E081-55A9-FC8370003563}"/>
              </a:ext>
            </a:extLst>
          </p:cNvPr>
          <p:cNvSpPr/>
          <p:nvPr/>
        </p:nvSpPr>
        <p:spPr>
          <a:xfrm>
            <a:off x="4073664" y="378992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8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CEB8CE-100F-59A8-147F-98F70673F41F}"/>
              </a:ext>
            </a:extLst>
          </p:cNvPr>
          <p:cNvSpPr/>
          <p:nvPr/>
        </p:nvSpPr>
        <p:spPr>
          <a:xfrm>
            <a:off x="4073664" y="432524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4C142B-9EF8-ED19-A61A-0F0D1F5ADDF2}"/>
              </a:ext>
            </a:extLst>
          </p:cNvPr>
          <p:cNvSpPr/>
          <p:nvPr/>
        </p:nvSpPr>
        <p:spPr>
          <a:xfrm>
            <a:off x="4073664" y="4860567"/>
            <a:ext cx="460236" cy="36933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28CCE62-BC95-6D12-2CF7-536B857659A7}"/>
              </a:ext>
            </a:extLst>
          </p:cNvPr>
          <p:cNvSpPr txBox="1"/>
          <p:nvPr/>
        </p:nvSpPr>
        <p:spPr>
          <a:xfrm>
            <a:off x="914400" y="271928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Fear of Failure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61AD7F-C687-7E05-D617-4D7C1183CE26}"/>
              </a:ext>
            </a:extLst>
          </p:cNvPr>
          <p:cNvSpPr txBox="1"/>
          <p:nvPr/>
        </p:nvSpPr>
        <p:spPr>
          <a:xfrm>
            <a:off x="914400" y="3241019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Lack of Motivation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B9FF73-6BD1-E4DC-A39A-6D7721E470D6}"/>
              </a:ext>
            </a:extLst>
          </p:cNvPr>
          <p:cNvSpPr txBox="1"/>
          <p:nvPr/>
        </p:nvSpPr>
        <p:spPr>
          <a:xfrm>
            <a:off x="914400" y="3762751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Perfectionism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CA1C51-594D-2258-1448-CCC50E471413}"/>
              </a:ext>
            </a:extLst>
          </p:cNvPr>
          <p:cNvSpPr txBox="1"/>
          <p:nvPr/>
        </p:nvSpPr>
        <p:spPr>
          <a:xfrm>
            <a:off x="914400" y="4284483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Being Overwhelmed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F74180-A398-899D-47D4-6E8EA1F60436}"/>
              </a:ext>
            </a:extLst>
          </p:cNvPr>
          <p:cNvSpPr txBox="1"/>
          <p:nvPr/>
        </p:nvSpPr>
        <p:spPr>
          <a:xfrm>
            <a:off x="914400" y="4806215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Anxiousness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EB36E27-C464-E622-0067-44DCA84DF94E}"/>
              </a:ext>
            </a:extLst>
          </p:cNvPr>
          <p:cNvSpPr txBox="1"/>
          <p:nvPr/>
        </p:nvSpPr>
        <p:spPr>
          <a:xfrm>
            <a:off x="4533900" y="271928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Distractions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64D7C2-5030-D091-9422-1C76F52F996F}"/>
              </a:ext>
            </a:extLst>
          </p:cNvPr>
          <p:cNvSpPr txBox="1"/>
          <p:nvPr/>
        </p:nvSpPr>
        <p:spPr>
          <a:xfrm>
            <a:off x="4533900" y="325460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Low Energy &amp; Fatigue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052A3B-0BBF-D059-69E8-14ABE3332C3E}"/>
              </a:ext>
            </a:extLst>
          </p:cNvPr>
          <p:cNvSpPr txBox="1"/>
          <p:nvPr/>
        </p:nvSpPr>
        <p:spPr>
          <a:xfrm>
            <a:off x="4533900" y="378992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Lack of Clear Goals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208E66-B968-7C45-74CD-7FD79BD5F3B1}"/>
              </a:ext>
            </a:extLst>
          </p:cNvPr>
          <p:cNvSpPr txBox="1"/>
          <p:nvPr/>
        </p:nvSpPr>
        <p:spPr>
          <a:xfrm>
            <a:off x="4533900" y="432524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Poor Time Management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68AD25-E3CB-FB9C-F0C6-3CB460E39EB6}"/>
              </a:ext>
            </a:extLst>
          </p:cNvPr>
          <p:cNvSpPr txBox="1"/>
          <p:nvPr/>
        </p:nvSpPr>
        <p:spPr>
          <a:xfrm>
            <a:off x="4533900" y="4860567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Use of Procrastination as a Coping Mechanism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3259E43-6B03-75C8-5DB7-6111FC995C34}"/>
              </a:ext>
            </a:extLst>
          </p:cNvPr>
          <p:cNvSpPr txBox="1"/>
          <p:nvPr/>
        </p:nvSpPr>
        <p:spPr>
          <a:xfrm>
            <a:off x="187464" y="2201804"/>
            <a:ext cx="758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4022"/>
                </a:solidFill>
                <a:latin typeface="Orgon Slab" panose="02000503000000020004" pitchFamily="50" charset="0"/>
              </a:rPr>
              <a:t>Common Reasons For Procrastination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B08F11-BB62-7394-940A-AC46A682BD1E}"/>
              </a:ext>
            </a:extLst>
          </p:cNvPr>
          <p:cNvSpPr txBox="1"/>
          <p:nvPr/>
        </p:nvSpPr>
        <p:spPr>
          <a:xfrm>
            <a:off x="187464" y="5538072"/>
            <a:ext cx="758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4022"/>
                </a:solidFill>
                <a:latin typeface="Orgon Slab" panose="02000503000000020004" pitchFamily="50" charset="0"/>
              </a:rPr>
              <a:t>Practical Tools To Overcome Procrastination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0306E72-8416-D96E-EE41-8D7D7B6825A4}"/>
              </a:ext>
            </a:extLst>
          </p:cNvPr>
          <p:cNvSpPr/>
          <p:nvPr/>
        </p:nvSpPr>
        <p:spPr>
          <a:xfrm>
            <a:off x="351046" y="6069066"/>
            <a:ext cx="666472" cy="723279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5CED6EF-0A9B-8C0B-D944-5C68F485456F}"/>
              </a:ext>
            </a:extLst>
          </p:cNvPr>
          <p:cNvSpPr/>
          <p:nvPr/>
        </p:nvSpPr>
        <p:spPr>
          <a:xfrm>
            <a:off x="351046" y="6908172"/>
            <a:ext cx="666472" cy="716952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C3CA5B0-14EF-12DF-CE46-60BD557FD7B5}"/>
              </a:ext>
            </a:extLst>
          </p:cNvPr>
          <p:cNvSpPr/>
          <p:nvPr/>
        </p:nvSpPr>
        <p:spPr>
          <a:xfrm>
            <a:off x="351046" y="7745309"/>
            <a:ext cx="666472" cy="723278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3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BF228D7-4A6A-8184-CB7D-9BE50A5B1FF6}"/>
              </a:ext>
            </a:extLst>
          </p:cNvPr>
          <p:cNvSpPr/>
          <p:nvPr/>
        </p:nvSpPr>
        <p:spPr>
          <a:xfrm>
            <a:off x="351046" y="8582446"/>
            <a:ext cx="666472" cy="723278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Orgon Slab" panose="02000503000000020004" pitchFamily="50" charset="0"/>
              </a:rPr>
              <a:t>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6C7FE5-431E-EC4A-6C0E-3B521FC00FA3}"/>
              </a:ext>
            </a:extLst>
          </p:cNvPr>
          <p:cNvSpPr txBox="1"/>
          <p:nvPr/>
        </p:nvSpPr>
        <p:spPr>
          <a:xfrm>
            <a:off x="1008132" y="6051682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Pomodoro Technique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802C732-63C6-1EF2-7EBD-477A7BB14C48}"/>
              </a:ext>
            </a:extLst>
          </p:cNvPr>
          <p:cNvSpPr txBox="1"/>
          <p:nvPr/>
        </p:nvSpPr>
        <p:spPr>
          <a:xfrm>
            <a:off x="1008132" y="6878665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Five-Minute Start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34D18A3-BB71-B6F7-A566-9E77A52C843D}"/>
              </a:ext>
            </a:extLst>
          </p:cNvPr>
          <p:cNvSpPr txBox="1"/>
          <p:nvPr/>
        </p:nvSpPr>
        <p:spPr>
          <a:xfrm>
            <a:off x="1008132" y="7738983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Two-Minute Rule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3F38DC4-4CEE-C17F-06E9-6527ED6431DB}"/>
              </a:ext>
            </a:extLst>
          </p:cNvPr>
          <p:cNvSpPr txBox="1"/>
          <p:nvPr/>
        </p:nvSpPr>
        <p:spPr>
          <a:xfrm>
            <a:off x="1008132" y="8572127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Eat The Frog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8DB4AA-FA93-9171-207E-10A0F878D31F}"/>
              </a:ext>
            </a:extLst>
          </p:cNvPr>
          <p:cNvSpPr txBox="1"/>
          <p:nvPr/>
        </p:nvSpPr>
        <p:spPr>
          <a:xfrm>
            <a:off x="1292086" y="6298722"/>
            <a:ext cx="6159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Choose a task and work on it for 25 minutes with full concentration. After 25 minutes take a 5-minute break. Repeat this cycle 4 times and then take a longer 15-30-minute break.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F334633-021E-169C-8692-F3F5382920BD}"/>
              </a:ext>
            </a:extLst>
          </p:cNvPr>
          <p:cNvSpPr txBox="1"/>
          <p:nvPr/>
        </p:nvSpPr>
        <p:spPr>
          <a:xfrm>
            <a:off x="1292086" y="7086274"/>
            <a:ext cx="615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Set a timer for 5-minutes and choose a task. Work the entire 5-minutes and then decide if you want to keep working or stop when the timer goes off.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9930872-B27E-88EF-6EFC-E0EA9A99B8BA}"/>
              </a:ext>
            </a:extLst>
          </p:cNvPr>
          <p:cNvSpPr txBox="1"/>
          <p:nvPr/>
        </p:nvSpPr>
        <p:spPr>
          <a:xfrm>
            <a:off x="1292086" y="7961675"/>
            <a:ext cx="6159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If it can be done in 2-minutes or less, get it done right away.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C0BC57B-593E-AD78-5801-2052D4D885D7}"/>
              </a:ext>
            </a:extLst>
          </p:cNvPr>
          <p:cNvSpPr txBox="1"/>
          <p:nvPr/>
        </p:nvSpPr>
        <p:spPr>
          <a:xfrm>
            <a:off x="1292086" y="8837076"/>
            <a:ext cx="6159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List out your tasks that you need to do and then do the worst one first to get it out of the way. After it is completed, find a way to sweeten the deal with a rewards, and then move on to your smallest task and work up towards your biggest task. </a:t>
            </a:r>
          </a:p>
        </p:txBody>
      </p:sp>
    </p:spTree>
    <p:extLst>
      <p:ext uri="{BB962C8B-B14F-4D97-AF65-F5344CB8AC3E}">
        <p14:creationId xmlns:p14="http://schemas.microsoft.com/office/powerpoint/2010/main" val="3255940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A9A0C-2712-EA67-2121-B9BDB9011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41C26F-3E8B-2735-93FE-BF5854D0D4B2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649F1F1D-6EA9-8FEE-BFF0-DE9445F354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C0110A2-B021-48BA-880A-FE3800E92040}"/>
              </a:ext>
            </a:extLst>
          </p:cNvPr>
          <p:cNvSpPr txBox="1"/>
          <p:nvPr/>
        </p:nvSpPr>
        <p:spPr>
          <a:xfrm>
            <a:off x="0" y="1504458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Orgon Slab" panose="02000503000000020004" pitchFamily="50" charset="0"/>
              </a:rPr>
              <a:t>Procrastination Awareness Plan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8B397E-5707-57D6-7D4F-A4530946AF76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D54027-7051-7BED-5894-005C9F6FFE7D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680B1C-6108-E3BA-8263-1233BAA26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879055"/>
              </p:ext>
            </p:extLst>
          </p:nvPr>
        </p:nvGraphicFramePr>
        <p:xfrm>
          <a:off x="266698" y="2692400"/>
          <a:ext cx="7239001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102">
                  <a:extLst>
                    <a:ext uri="{9D8B030D-6E8A-4147-A177-3AD203B41FA5}">
                      <a16:colId xmlns:a16="http://schemas.microsoft.com/office/drawing/2014/main" val="1193465926"/>
                    </a:ext>
                  </a:extLst>
                </a:gridCol>
                <a:gridCol w="6692899">
                  <a:extLst>
                    <a:ext uri="{9D8B030D-6E8A-4147-A177-3AD203B41FA5}">
                      <a16:colId xmlns:a16="http://schemas.microsoft.com/office/drawing/2014/main" val="3730733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1.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3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2.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98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3.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71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4.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20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5.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6291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A614F0A-F89B-1088-6A01-D44D50D10DB8}"/>
              </a:ext>
            </a:extLst>
          </p:cNvPr>
          <p:cNvSpPr txBox="1"/>
          <p:nvPr/>
        </p:nvSpPr>
        <p:spPr>
          <a:xfrm>
            <a:off x="266698" y="2176321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4022"/>
                </a:solidFill>
                <a:latin typeface="Orgon Slab" panose="02000503000000020004" pitchFamily="50" charset="0"/>
              </a:rPr>
              <a:t>Identify Avoidance Areas 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10B6A842-A8EB-AB86-5EEB-8AA84F7A0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086420"/>
              </p:ext>
            </p:extLst>
          </p:nvPr>
        </p:nvGraphicFramePr>
        <p:xfrm>
          <a:off x="266698" y="5053294"/>
          <a:ext cx="7239001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102">
                  <a:extLst>
                    <a:ext uri="{9D8B030D-6E8A-4147-A177-3AD203B41FA5}">
                      <a16:colId xmlns:a16="http://schemas.microsoft.com/office/drawing/2014/main" val="1193465926"/>
                    </a:ext>
                  </a:extLst>
                </a:gridCol>
                <a:gridCol w="6692899">
                  <a:extLst>
                    <a:ext uri="{9D8B030D-6E8A-4147-A177-3AD203B41FA5}">
                      <a16:colId xmlns:a16="http://schemas.microsoft.com/office/drawing/2014/main" val="3730733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1.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3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2.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98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3.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71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4.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20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5.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629163"/>
                  </a:ext>
                </a:extLst>
              </a:tr>
            </a:tbl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350E1B8D-A13B-32DA-A61D-287DDE03DAEC}"/>
              </a:ext>
            </a:extLst>
          </p:cNvPr>
          <p:cNvSpPr txBox="1"/>
          <p:nvPr/>
        </p:nvSpPr>
        <p:spPr>
          <a:xfrm>
            <a:off x="266698" y="4546600"/>
            <a:ext cx="3721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4022"/>
                </a:solidFill>
                <a:latin typeface="Orgon Slab" panose="02000503000000020004" pitchFamily="50" charset="0"/>
              </a:rPr>
              <a:t>Identify Procrastination Behaviors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A9EA59B8-227E-B4D0-4C93-D0FD0056C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47640"/>
              </p:ext>
            </p:extLst>
          </p:nvPr>
        </p:nvGraphicFramePr>
        <p:xfrm>
          <a:off x="266698" y="7594848"/>
          <a:ext cx="36195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193465926"/>
                    </a:ext>
                  </a:extLst>
                </a:gridCol>
                <a:gridCol w="3060700">
                  <a:extLst>
                    <a:ext uri="{9D8B030D-6E8A-4147-A177-3AD203B41FA5}">
                      <a16:colId xmlns:a16="http://schemas.microsoft.com/office/drawing/2014/main" val="3730733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1.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3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2.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98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3.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71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4.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20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5.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629163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307A86AA-5ACD-7FBA-5627-BD730E040BA6}"/>
              </a:ext>
            </a:extLst>
          </p:cNvPr>
          <p:cNvSpPr txBox="1"/>
          <p:nvPr/>
        </p:nvSpPr>
        <p:spPr>
          <a:xfrm>
            <a:off x="197610" y="6981899"/>
            <a:ext cx="3721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4022"/>
                </a:solidFill>
                <a:latin typeface="Orgon Slab" panose="02000503000000020004" pitchFamily="50" charset="0"/>
              </a:rPr>
              <a:t>Planning For Success</a:t>
            </a: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C51C8B1-6206-A149-A602-799F964B31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947037"/>
              </p:ext>
            </p:extLst>
          </p:nvPr>
        </p:nvGraphicFramePr>
        <p:xfrm>
          <a:off x="3886199" y="7594848"/>
          <a:ext cx="36195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1193465926"/>
                    </a:ext>
                  </a:extLst>
                </a:gridCol>
                <a:gridCol w="3060700">
                  <a:extLst>
                    <a:ext uri="{9D8B030D-6E8A-4147-A177-3AD203B41FA5}">
                      <a16:colId xmlns:a16="http://schemas.microsoft.com/office/drawing/2014/main" val="3730733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1.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3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2.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98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3.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71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4.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20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5.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629163"/>
                  </a:ext>
                </a:extLst>
              </a:tr>
            </a:tbl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BD718953-E087-64DC-1BD0-883AB511A5B4}"/>
              </a:ext>
            </a:extLst>
          </p:cNvPr>
          <p:cNvSpPr txBox="1"/>
          <p:nvPr/>
        </p:nvSpPr>
        <p:spPr>
          <a:xfrm>
            <a:off x="266698" y="2447751"/>
            <a:ext cx="58039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Orgon Slab" panose="02000503000000020004" pitchFamily="50" charset="0"/>
              </a:rPr>
              <a:t>When you procrastinate, which specific tasks do you tend to avoid doing?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00B6543-8CDA-8913-FAE9-3FBA2F97F799}"/>
              </a:ext>
            </a:extLst>
          </p:cNvPr>
          <p:cNvSpPr txBox="1"/>
          <p:nvPr/>
        </p:nvSpPr>
        <p:spPr>
          <a:xfrm>
            <a:off x="266698" y="4809849"/>
            <a:ext cx="58039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Orgon Slab" panose="02000503000000020004" pitchFamily="50" charset="0"/>
              </a:rPr>
              <a:t>How do you procrastinate? What activities do you engage in instead of completing your work?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1CD3E5A-E528-24C2-ACBA-F880DEEA9DB6}"/>
              </a:ext>
            </a:extLst>
          </p:cNvPr>
          <p:cNvSpPr txBox="1"/>
          <p:nvPr/>
        </p:nvSpPr>
        <p:spPr>
          <a:xfrm>
            <a:off x="197610" y="7221086"/>
            <a:ext cx="3688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Orgon Slab" panose="02000503000000020004" pitchFamily="50" charset="0"/>
              </a:rPr>
              <a:t>Avoiding Procrastination: </a:t>
            </a:r>
            <a:r>
              <a:rPr lang="en-US" sz="1000" dirty="0">
                <a:latin typeface="Orgon Slab" panose="02000503000000020004" pitchFamily="50" charset="0"/>
              </a:rPr>
              <a:t>What strategies can you use to avoid procrastination?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E9D4639-EE18-731B-4DB3-920EAC23244C}"/>
              </a:ext>
            </a:extLst>
          </p:cNvPr>
          <p:cNvSpPr txBox="1"/>
          <p:nvPr/>
        </p:nvSpPr>
        <p:spPr>
          <a:xfrm>
            <a:off x="3886198" y="7221086"/>
            <a:ext cx="3619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Orgon Slab" panose="02000503000000020004" pitchFamily="50" charset="0"/>
              </a:rPr>
              <a:t>Interrupting Procrastination: </a:t>
            </a:r>
            <a:r>
              <a:rPr lang="en-US" sz="1000" dirty="0">
                <a:latin typeface="Orgon Slab" panose="02000503000000020004" pitchFamily="50" charset="0"/>
              </a:rPr>
              <a:t>When you procrastinate, what action can you take to re-focus and get back on track? </a:t>
            </a:r>
          </a:p>
        </p:txBody>
      </p:sp>
    </p:spTree>
    <p:extLst>
      <p:ext uri="{BB962C8B-B14F-4D97-AF65-F5344CB8AC3E}">
        <p14:creationId xmlns:p14="http://schemas.microsoft.com/office/powerpoint/2010/main" val="112110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5CCF7-DC5D-1FF7-11B0-6A1E2E423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3F95ECD-EFA2-6119-0453-43116B667E33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2B403519-5F5F-0C39-45D3-FB1C5F70E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21BD6CE-50BA-A5FA-7A50-8575FB06F41F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Procrastination Management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947317-08EA-14C6-DCFA-FF64651B0760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29F8C8-4D34-3E4A-5E79-FFE473C93FF9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FD2FD3-ABED-D437-2D1E-D0EBCB950243}"/>
              </a:ext>
            </a:extLst>
          </p:cNvPr>
          <p:cNvSpPr/>
          <p:nvPr/>
        </p:nvSpPr>
        <p:spPr>
          <a:xfrm>
            <a:off x="133349" y="2484839"/>
            <a:ext cx="7505700" cy="1117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6BFB94-4B13-9DF8-2E4F-2C1389E7440C}"/>
              </a:ext>
            </a:extLst>
          </p:cNvPr>
          <p:cNvSpPr/>
          <p:nvPr/>
        </p:nvSpPr>
        <p:spPr>
          <a:xfrm>
            <a:off x="133349" y="4234440"/>
            <a:ext cx="2137126" cy="2849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1495B7-FC0F-5A90-A1E9-12D01BDC75B1}"/>
              </a:ext>
            </a:extLst>
          </p:cNvPr>
          <p:cNvSpPr/>
          <p:nvPr/>
        </p:nvSpPr>
        <p:spPr>
          <a:xfrm>
            <a:off x="2817636" y="4234439"/>
            <a:ext cx="2137126" cy="2849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4F741B-BC40-9FC1-4DC2-6F9BDAE1C7CA}"/>
              </a:ext>
            </a:extLst>
          </p:cNvPr>
          <p:cNvSpPr/>
          <p:nvPr/>
        </p:nvSpPr>
        <p:spPr>
          <a:xfrm>
            <a:off x="5501923" y="4234438"/>
            <a:ext cx="2137126" cy="2849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843586-53C0-12B5-DEC7-0E0E6D7D34E7}"/>
              </a:ext>
            </a:extLst>
          </p:cNvPr>
          <p:cNvSpPr/>
          <p:nvPr/>
        </p:nvSpPr>
        <p:spPr>
          <a:xfrm>
            <a:off x="133350" y="7783951"/>
            <a:ext cx="3587750" cy="16648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C919EC-AD1C-7AA0-F0F3-354418129F44}"/>
              </a:ext>
            </a:extLst>
          </p:cNvPr>
          <p:cNvSpPr/>
          <p:nvPr/>
        </p:nvSpPr>
        <p:spPr>
          <a:xfrm>
            <a:off x="4051302" y="7783951"/>
            <a:ext cx="3587750" cy="16648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9438CF9E-9C9A-CB70-8F12-2347424DD371}"/>
              </a:ext>
            </a:extLst>
          </p:cNvPr>
          <p:cNvSpPr/>
          <p:nvPr/>
        </p:nvSpPr>
        <p:spPr>
          <a:xfrm>
            <a:off x="993636" y="3678009"/>
            <a:ext cx="254000" cy="480261"/>
          </a:xfrm>
          <a:prstGeom prst="down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22A8FCFA-B545-B2FF-2505-6880316EA55E}"/>
              </a:ext>
            </a:extLst>
          </p:cNvPr>
          <p:cNvSpPr/>
          <p:nvPr/>
        </p:nvSpPr>
        <p:spPr>
          <a:xfrm>
            <a:off x="6822422" y="3678008"/>
            <a:ext cx="254000" cy="480261"/>
          </a:xfrm>
          <a:prstGeom prst="down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C259F9C8-1E1C-5B6A-7434-18A7AF710141}"/>
              </a:ext>
            </a:extLst>
          </p:cNvPr>
          <p:cNvSpPr/>
          <p:nvPr/>
        </p:nvSpPr>
        <p:spPr>
          <a:xfrm rot="16200000">
            <a:off x="2410598" y="5503577"/>
            <a:ext cx="266915" cy="421984"/>
          </a:xfrm>
          <a:prstGeom prst="down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202FE2FF-C0E8-55D3-2149-4B5F361E6D13}"/>
              </a:ext>
            </a:extLst>
          </p:cNvPr>
          <p:cNvSpPr/>
          <p:nvPr/>
        </p:nvSpPr>
        <p:spPr>
          <a:xfrm>
            <a:off x="3100034" y="7193729"/>
            <a:ext cx="254000" cy="480261"/>
          </a:xfrm>
          <a:prstGeom prst="down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79459046-A6B5-751F-A7DA-A1A667287EED}"/>
              </a:ext>
            </a:extLst>
          </p:cNvPr>
          <p:cNvSpPr/>
          <p:nvPr/>
        </p:nvSpPr>
        <p:spPr>
          <a:xfrm rot="10800000">
            <a:off x="6445778" y="7193608"/>
            <a:ext cx="254000" cy="480261"/>
          </a:xfrm>
          <a:prstGeom prst="down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3D4F82-567C-4DF7-20A3-C6F6FAB3C53A}"/>
              </a:ext>
            </a:extLst>
          </p:cNvPr>
          <p:cNvSpPr txBox="1"/>
          <p:nvPr/>
        </p:nvSpPr>
        <p:spPr>
          <a:xfrm>
            <a:off x="133349" y="2202216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Project/Task: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1498CD-C437-8C54-024B-681002A80593}"/>
              </a:ext>
            </a:extLst>
          </p:cNvPr>
          <p:cNvSpPr txBox="1"/>
          <p:nvPr/>
        </p:nvSpPr>
        <p:spPr>
          <a:xfrm>
            <a:off x="1212776" y="3917396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Recognize Your Excuses: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C66D62-3AA9-0A98-59C8-35AD04C61EF5}"/>
              </a:ext>
            </a:extLst>
          </p:cNvPr>
          <p:cNvSpPr txBox="1"/>
          <p:nvPr/>
        </p:nvSpPr>
        <p:spPr>
          <a:xfrm>
            <a:off x="2711448" y="3601456"/>
            <a:ext cx="2349501" cy="254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Orgon Slab" panose="02000503000000020004" pitchFamily="50" charset="0"/>
              </a:rPr>
              <a:t>Am I actually working on the project?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53014C-4C8E-FAE1-8759-64E21FCE64B2}"/>
              </a:ext>
            </a:extLst>
          </p:cNvPr>
          <p:cNvSpPr txBox="1"/>
          <p:nvPr/>
        </p:nvSpPr>
        <p:spPr>
          <a:xfrm>
            <a:off x="282398" y="7083767"/>
            <a:ext cx="16764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Orgon Slab" panose="02000503000000020004" pitchFamily="50" charset="0"/>
              </a:rPr>
              <a:t>What am I doing instead?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5883B1-9FC8-F3D9-FF1E-A4E5EACB27BD}"/>
              </a:ext>
            </a:extLst>
          </p:cNvPr>
          <p:cNvSpPr txBox="1"/>
          <p:nvPr/>
        </p:nvSpPr>
        <p:spPr>
          <a:xfrm>
            <a:off x="3276220" y="7083767"/>
            <a:ext cx="1676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Orgon Slab" panose="02000503000000020004" pitchFamily="50" charset="0"/>
              </a:rPr>
              <a:t>How am I justifying NOT doing what I need to do?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8322B1A-B4BF-4FEB-4C39-99B03495A791}"/>
              </a:ext>
            </a:extLst>
          </p:cNvPr>
          <p:cNvSpPr txBox="1"/>
          <p:nvPr/>
        </p:nvSpPr>
        <p:spPr>
          <a:xfrm>
            <a:off x="5501924" y="3655786"/>
            <a:ext cx="15744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Orgon Slab" panose="02000503000000020004" pitchFamily="50" charset="0"/>
              </a:rPr>
              <a:t>What are my goals? How do I measure progress?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47B6D68-CA9E-C760-AA74-97BF62DCAC6D}"/>
              </a:ext>
            </a:extLst>
          </p:cNvPr>
          <p:cNvSpPr txBox="1"/>
          <p:nvPr/>
        </p:nvSpPr>
        <p:spPr>
          <a:xfrm>
            <a:off x="133348" y="9447250"/>
            <a:ext cx="35877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Orgon Slab" panose="02000503000000020004" pitchFamily="50" charset="0"/>
              </a:rPr>
              <a:t>What are the underlying reasons I’m Procrastinating?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3C9D6CC-C9A4-4B15-5EFC-4D9A2AB52254}"/>
              </a:ext>
            </a:extLst>
          </p:cNvPr>
          <p:cNvSpPr txBox="1"/>
          <p:nvPr/>
        </p:nvSpPr>
        <p:spPr>
          <a:xfrm>
            <a:off x="4051300" y="9435770"/>
            <a:ext cx="35713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Orgon Slab" panose="02000503000000020004" pitchFamily="50" charset="0"/>
              </a:rPr>
              <a:t>Strategies to stop procrastination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F24B25-D9BA-0F28-969A-17BC6A30EE49}"/>
              </a:ext>
            </a:extLst>
          </p:cNvPr>
          <p:cNvSpPr txBox="1"/>
          <p:nvPr/>
        </p:nvSpPr>
        <p:spPr>
          <a:xfrm rot="16200000">
            <a:off x="801230" y="3592893"/>
            <a:ext cx="6388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Orgon Slab" panose="02000503000000020004" pitchFamily="50" charset="0"/>
              </a:rPr>
              <a:t>NO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9F4487B-ABD8-1F65-C2A1-3551D57B1AFA}"/>
              </a:ext>
            </a:extLst>
          </p:cNvPr>
          <p:cNvSpPr txBox="1"/>
          <p:nvPr/>
        </p:nvSpPr>
        <p:spPr>
          <a:xfrm rot="16200000">
            <a:off x="6636858" y="3644589"/>
            <a:ext cx="6388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Orgon Slab" panose="02000503000000020004" pitchFamily="50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846136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7415</TotalTime>
  <Words>424</Words>
  <Application>Microsoft Office PowerPoint</Application>
  <PresentationFormat>Custom</PresentationFormat>
  <Paragraphs>80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2025-10-01T19:25:29Z</dcterms:modified>
</cp:coreProperties>
</file>